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67" r:id="rId22"/>
    <p:sldId id="288" r:id="rId23"/>
    <p:sldId id="268" r:id="rId24"/>
    <p:sldId id="269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</p:sldIdLst>
  <p:sldSz cx="18288000" cy="10287000"/>
  <p:notesSz cx="6858000" cy="9144000"/>
  <p:embeddedFontLst>
    <p:embeddedFont>
      <p:font typeface="Bryndan Write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nva Sans" panose="020B0604020202020204" charset="0"/>
      <p:regular r:id="rId39"/>
    </p:embeddedFont>
    <p:embeddedFont>
      <p:font typeface="Canva Sans Bold" panose="020B0604020202020204" charset="0"/>
      <p:regular r:id="rId40"/>
    </p:embeddedFont>
    <p:embeddedFont>
      <p:font typeface="Gochi Han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65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jp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1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68.png"/><Relationship Id="rId5" Type="http://schemas.openxmlformats.org/officeDocument/2006/relationships/image" Target="../media/image12.png"/><Relationship Id="rId10" Type="http://schemas.openxmlformats.org/officeDocument/2006/relationships/image" Target="../media/image67.svg"/><Relationship Id="rId4" Type="http://schemas.openxmlformats.org/officeDocument/2006/relationships/image" Target="../media/image11.svg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1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68.png"/><Relationship Id="rId5" Type="http://schemas.openxmlformats.org/officeDocument/2006/relationships/image" Target="../media/image12.png"/><Relationship Id="rId10" Type="http://schemas.openxmlformats.org/officeDocument/2006/relationships/image" Target="../media/image67.svg"/><Relationship Id="rId4" Type="http://schemas.openxmlformats.org/officeDocument/2006/relationships/image" Target="../media/image11.sv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1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68.png"/><Relationship Id="rId5" Type="http://schemas.openxmlformats.org/officeDocument/2006/relationships/image" Target="../media/image12.png"/><Relationship Id="rId10" Type="http://schemas.openxmlformats.org/officeDocument/2006/relationships/image" Target="../media/image67.svg"/><Relationship Id="rId4" Type="http://schemas.openxmlformats.org/officeDocument/2006/relationships/image" Target="../media/image11.sv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1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68.png"/><Relationship Id="rId5" Type="http://schemas.openxmlformats.org/officeDocument/2006/relationships/image" Target="../media/image12.png"/><Relationship Id="rId10" Type="http://schemas.openxmlformats.org/officeDocument/2006/relationships/image" Target="../media/image67.svg"/><Relationship Id="rId4" Type="http://schemas.openxmlformats.org/officeDocument/2006/relationships/image" Target="../media/image11.sv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4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74.png"/><Relationship Id="rId10" Type="http://schemas.openxmlformats.org/officeDocument/2006/relationships/image" Target="../media/image11.svg"/><Relationship Id="rId4" Type="http://schemas.openxmlformats.org/officeDocument/2006/relationships/image" Target="../media/image71.svg"/><Relationship Id="rId9" Type="http://schemas.openxmlformats.org/officeDocument/2006/relationships/image" Target="../media/image10.png"/><Relationship Id="rId14" Type="http://schemas.openxmlformats.org/officeDocument/2006/relationships/image" Target="../media/image7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3118" y="1401735"/>
            <a:ext cx="12689584" cy="443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 Bold"/>
              </a:rPr>
              <a:t>Brain </a:t>
            </a:r>
            <a:r>
              <a:rPr lang="en-US" sz="16506" dirty="0" err="1">
                <a:solidFill>
                  <a:srgbClr val="FFFFFF"/>
                </a:solidFill>
                <a:latin typeface="Bryndan Write Bold"/>
              </a:rPr>
              <a:t>Tumour</a:t>
            </a:r>
            <a:endParaRPr lang="en-US" sz="16506" dirty="0">
              <a:solidFill>
                <a:srgbClr val="FFFFFF"/>
              </a:solidFill>
              <a:latin typeface="Bryndan Write Bold"/>
            </a:endParaRPr>
          </a:p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 Bold"/>
              </a:rPr>
              <a:t>Detection</a:t>
            </a:r>
          </a:p>
        </p:txBody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59470">
            <a:off x="739324" y="2777436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0170">
            <a:off x="12933835" y="6805957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2" y="0"/>
                </a:lnTo>
                <a:lnTo>
                  <a:pt x="1664512" y="2142852"/>
                </a:lnTo>
                <a:lnTo>
                  <a:pt x="0" y="21428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391118">
            <a:off x="16320975" y="-2440080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8189" y="6191416"/>
            <a:ext cx="7605811" cy="325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0"/>
              </a:lnSpc>
            </a:pPr>
            <a:r>
              <a:rPr lang="en-US" sz="4792">
                <a:solidFill>
                  <a:srgbClr val="FFFFFF"/>
                </a:solidFill>
                <a:latin typeface="Bryndan Write Bold"/>
              </a:rPr>
              <a:t>PRASHANT BHATTARAI</a:t>
            </a:r>
          </a:p>
          <a:p>
            <a:pPr algn="ctr">
              <a:lnSpc>
                <a:spcPts val="6470"/>
              </a:lnSpc>
            </a:pPr>
            <a:r>
              <a:rPr lang="en-US" sz="4792">
                <a:solidFill>
                  <a:srgbClr val="FFFFFF"/>
                </a:solidFill>
                <a:latin typeface="Bryndan Write Bold"/>
              </a:rPr>
              <a:t>SYED ROMAN</a:t>
            </a:r>
          </a:p>
          <a:p>
            <a:pPr algn="ctr">
              <a:lnSpc>
                <a:spcPts val="6470"/>
              </a:lnSpc>
            </a:pPr>
            <a:r>
              <a:rPr lang="en-US" sz="4792">
                <a:solidFill>
                  <a:srgbClr val="FFFFFF"/>
                </a:solidFill>
                <a:latin typeface="Bryndan Write Bold"/>
              </a:rPr>
              <a:t>UJJWAL KHATRI</a:t>
            </a:r>
          </a:p>
          <a:p>
            <a:pPr algn="ctr">
              <a:lnSpc>
                <a:spcPts val="6470"/>
              </a:lnSpc>
            </a:pPr>
            <a:r>
              <a:rPr lang="en-US" sz="4792">
                <a:solidFill>
                  <a:srgbClr val="FFFFFF"/>
                </a:solidFill>
                <a:latin typeface="Bryndan Write Bold"/>
              </a:rPr>
              <a:t>ANISH KHANAL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16560" y="643140"/>
            <a:ext cx="14631067" cy="2691999"/>
          </a:xfrm>
          <a:custGeom>
            <a:avLst/>
            <a:gdLst/>
            <a:ahLst/>
            <a:cxnLst/>
            <a:rect l="l" t="t" r="r" b="b"/>
            <a:pathLst>
              <a:path w="14631067" h="2691999">
                <a:moveTo>
                  <a:pt x="0" y="0"/>
                </a:moveTo>
                <a:lnTo>
                  <a:pt x="14631067" y="0"/>
                </a:lnTo>
                <a:lnTo>
                  <a:pt x="14631067" y="2691999"/>
                </a:lnTo>
                <a:lnTo>
                  <a:pt x="0" y="2691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3208" b="-113547"/>
            </a:stretch>
          </a:blipFill>
        </p:spPr>
      </p:sp>
      <p:sp>
        <p:nvSpPr>
          <p:cNvPr id="4" name="Freeform 4"/>
          <p:cNvSpPr/>
          <p:nvPr/>
        </p:nvSpPr>
        <p:spPr>
          <a:xfrm rot="-3026566">
            <a:off x="-136233" y="19413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30946" y="1441626"/>
            <a:ext cx="11091304" cy="1616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2"/>
              </a:lnSpc>
            </a:pPr>
            <a:r>
              <a:rPr lang="en-US" sz="12630">
                <a:solidFill>
                  <a:srgbClr val="000000"/>
                </a:solidFill>
                <a:latin typeface="Gochi Hand"/>
              </a:rPr>
              <a:t>DataModelling</a:t>
            </a:r>
          </a:p>
        </p:txBody>
      </p:sp>
      <p:sp>
        <p:nvSpPr>
          <p:cNvPr id="6" name="Freeform 6"/>
          <p:cNvSpPr/>
          <p:nvPr/>
        </p:nvSpPr>
        <p:spPr>
          <a:xfrm rot="7671314">
            <a:off x="14083142" y="2151389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553566" y="4018813"/>
            <a:ext cx="14422250" cy="2135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4"/>
              </a:lnSpc>
            </a:pPr>
            <a:r>
              <a:rPr lang="en-US" sz="6124">
                <a:solidFill>
                  <a:srgbClr val="FFFFFF"/>
                </a:solidFill>
                <a:latin typeface="Canva Sans Bold"/>
              </a:rPr>
              <a:t>Convolutional Neural Network</a:t>
            </a:r>
          </a:p>
          <a:p>
            <a:pPr algn="ctr">
              <a:lnSpc>
                <a:spcPts val="8574"/>
              </a:lnSpc>
            </a:pPr>
            <a:endParaRPr lang="en-US" sz="6124">
              <a:solidFill>
                <a:srgbClr val="FFFFFF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8150" y="5792341"/>
            <a:ext cx="16741150" cy="219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7"/>
              </a:lnSpc>
            </a:pPr>
            <a:r>
              <a:rPr lang="en-US" sz="4198">
                <a:solidFill>
                  <a:srgbClr val="FFFFFF"/>
                </a:solidFill>
                <a:latin typeface="Canva Sans Bold"/>
              </a:rPr>
              <a:t>A Convolutional Neural Network (CNN) is a specialized artificial neural network designed to process visual data like images and videos.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8200" y="2534254"/>
            <a:ext cx="15420062" cy="718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6"/>
              </a:lnSpc>
            </a:pPr>
            <a:endParaRPr dirty="0"/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 dirty="0">
                <a:solidFill>
                  <a:srgbClr val="FFFFFF"/>
                </a:solidFill>
                <a:latin typeface="Canva Sans Bold"/>
              </a:rPr>
              <a:t>A Convolutional Neural Network (CNN) is a type of artificial neural network that's particularly good at analyzing visual data, like images and videos. It's inspired by the way our brains process visual information.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 dirty="0">
                <a:solidFill>
                  <a:srgbClr val="FFFFFF"/>
                </a:solidFill>
                <a:latin typeface="Canva Sans Bold"/>
              </a:rPr>
              <a:t>they can learn to identify important patterns in images without needing explicit programming. This has made them incredibly useful in tasks like image recognition, object detection, facial recognition, and more.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6143" y="1449323"/>
            <a:ext cx="9640627" cy="116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CNN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53000" y="1246879"/>
            <a:ext cx="9677400" cy="1121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How CNN works?</a:t>
            </a:r>
          </a:p>
        </p:txBody>
      </p:sp>
      <p:pic>
        <p:nvPicPr>
          <p:cNvPr id="14" name="Picture 13" descr="A diagram of steps and steps">
            <a:extLst>
              <a:ext uri="{FF2B5EF4-FFF2-40B4-BE49-F238E27FC236}">
                <a16:creationId xmlns:a16="http://schemas.microsoft.com/office/drawing/2014/main" id="{CB10221E-57D7-4816-5CD9-4F89CA9B5F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82" y="2816630"/>
            <a:ext cx="7924800" cy="72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9200" y="1017085"/>
            <a:ext cx="9640627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Step-1a:</a:t>
            </a:r>
          </a:p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Convolution layer</a:t>
            </a:r>
          </a:p>
        </p:txBody>
      </p:sp>
      <p:pic>
        <p:nvPicPr>
          <p:cNvPr id="7" name="Picture 6" descr="A diagram of a network connection&#10;&#10;Description automatically generated">
            <a:extLst>
              <a:ext uri="{FF2B5EF4-FFF2-40B4-BE49-F238E27FC236}">
                <a16:creationId xmlns:a16="http://schemas.microsoft.com/office/drawing/2014/main" id="{52557A01-D0A7-9E02-BF15-74D1CE181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203738"/>
            <a:ext cx="117252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7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9200" y="1017085"/>
            <a:ext cx="9640627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Step-1a:</a:t>
            </a:r>
          </a:p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</a:t>
            </a:r>
          </a:p>
        </p:txBody>
      </p:sp>
      <p:pic>
        <p:nvPicPr>
          <p:cNvPr id="10" name="Picture 9" descr="A screenshot of a math puzzle&#10;&#10;Description automatically generated">
            <a:extLst>
              <a:ext uri="{FF2B5EF4-FFF2-40B4-BE49-F238E27FC236}">
                <a16:creationId xmlns:a16="http://schemas.microsoft.com/office/drawing/2014/main" id="{B55D7DC2-10BB-E639-861C-B222B7CAE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15877"/>
            <a:ext cx="116586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01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021" y="-91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9200" y="1017085"/>
            <a:ext cx="9640627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Step-1a:</a:t>
            </a:r>
          </a:p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</a:t>
            </a:r>
          </a:p>
        </p:txBody>
      </p:sp>
      <p:pic>
        <p:nvPicPr>
          <p:cNvPr id="7" name="Picture 6" descr="A diagram of a number&#10;&#10;Description automatically generated">
            <a:extLst>
              <a:ext uri="{FF2B5EF4-FFF2-40B4-BE49-F238E27FC236}">
                <a16:creationId xmlns:a16="http://schemas.microsoft.com/office/drawing/2014/main" id="{C9A2A334-AEFA-7D3D-9836-10AB11589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025402"/>
            <a:ext cx="1163955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39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93" y="-144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9200" y="1017085"/>
            <a:ext cx="9640627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Step-1b:</a:t>
            </a:r>
          </a:p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</a:t>
            </a:r>
            <a:r>
              <a:rPr lang="en-US" sz="7699" dirty="0" err="1">
                <a:solidFill>
                  <a:srgbClr val="FFFFFF"/>
                </a:solidFill>
                <a:latin typeface="Bryndan Write Bold"/>
              </a:rPr>
              <a:t>Relu</a:t>
            </a: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layer</a:t>
            </a:r>
          </a:p>
        </p:txBody>
      </p:sp>
      <p:pic>
        <p:nvPicPr>
          <p:cNvPr id="8" name="Picture 7" descr="A diagram of a graph">
            <a:extLst>
              <a:ext uri="{FF2B5EF4-FFF2-40B4-BE49-F238E27FC236}">
                <a16:creationId xmlns:a16="http://schemas.microsoft.com/office/drawing/2014/main" id="{0B910B1B-6BE0-010A-246D-0CD36E361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56" y="3348542"/>
            <a:ext cx="1160145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6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7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CA" dirty="0"/>
          </a:p>
        </p:txBody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 descr="A person in a kayak on a river&#10;&#10;Description automatically generated">
            <a:extLst>
              <a:ext uri="{FF2B5EF4-FFF2-40B4-BE49-F238E27FC236}">
                <a16:creationId xmlns:a16="http://schemas.microsoft.com/office/drawing/2014/main" id="{589B1FD2-BDA9-B179-8782-55D5A94F1F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6" y="-27590"/>
            <a:ext cx="4418749" cy="2819545"/>
          </a:xfrm>
          <a:prstGeom prst="rect">
            <a:avLst/>
          </a:prstGeom>
        </p:spPr>
      </p:pic>
      <p:pic>
        <p:nvPicPr>
          <p:cNvPr id="10" name="Picture 9" descr="A blurry image of a building&#10;&#10;Description automatically generated">
            <a:extLst>
              <a:ext uri="{FF2B5EF4-FFF2-40B4-BE49-F238E27FC236}">
                <a16:creationId xmlns:a16="http://schemas.microsoft.com/office/drawing/2014/main" id="{60BA7EB2-3EBC-5613-6876-1FA195CF39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238500"/>
            <a:ext cx="4876800" cy="3111644"/>
          </a:xfrm>
          <a:prstGeom prst="rect">
            <a:avLst/>
          </a:prstGeom>
        </p:spPr>
      </p:pic>
      <p:pic>
        <p:nvPicPr>
          <p:cNvPr id="12" name="Picture 11" descr="A blurry image of people walking">
            <a:extLst>
              <a:ext uri="{FF2B5EF4-FFF2-40B4-BE49-F238E27FC236}">
                <a16:creationId xmlns:a16="http://schemas.microsoft.com/office/drawing/2014/main" id="{8DF00F53-2F9A-9E10-5858-BFD5207B9C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6972300"/>
            <a:ext cx="4216617" cy="31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94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393" y="-144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9200" y="1017085"/>
            <a:ext cx="9640627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Step-2:</a:t>
            </a:r>
          </a:p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max pooling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EBAB00-3014-A6B0-F6FF-7B27E25EA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3779157"/>
            <a:ext cx="107251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1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9200" y="1017085"/>
            <a:ext cx="9640627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Step-3:</a:t>
            </a:r>
          </a:p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flattening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D348A-EBF4-BB07-7302-06253781D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3540699"/>
            <a:ext cx="11268075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54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181" r="48502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flipH="1">
            <a:off x="2972149" y="821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17653" y="8108592"/>
            <a:ext cx="3083294" cy="3083294"/>
          </a:xfrm>
          <a:custGeom>
            <a:avLst/>
            <a:gdLst/>
            <a:ahLst/>
            <a:cxnLst/>
            <a:rect l="l" t="t" r="r" b="b"/>
            <a:pathLst>
              <a:path w="3083294" h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38725" y="8971239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63856" y="2857866"/>
            <a:ext cx="41034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0088" y="5027009"/>
            <a:ext cx="5746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Data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24941" y="6285579"/>
            <a:ext cx="5746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DataModeling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44710" y="7617419"/>
            <a:ext cx="574640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id="12" name="TextBox 8"/>
          <p:cNvSpPr txBox="1"/>
          <p:nvPr/>
        </p:nvSpPr>
        <p:spPr>
          <a:xfrm>
            <a:off x="6456863" y="3917541"/>
            <a:ext cx="41034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475825" y="581641"/>
            <a:ext cx="4418750" cy="1735364"/>
          </a:xfrm>
          <a:custGeom>
            <a:avLst/>
            <a:gdLst/>
            <a:ahLst/>
            <a:cxnLst/>
            <a:rect l="l" t="t" r="r" b="b"/>
            <a:pathLst>
              <a:path w="4418750" h="1735364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60461" y="46794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029200" y="1017085"/>
            <a:ext cx="9640627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Step-4:</a:t>
            </a:r>
          </a:p>
          <a:p>
            <a:pPr>
              <a:lnSpc>
                <a:spcPts val="8469"/>
              </a:lnSpc>
            </a:pPr>
            <a:r>
              <a:rPr lang="en-US" sz="7699" dirty="0">
                <a:solidFill>
                  <a:srgbClr val="FFFFFF"/>
                </a:solidFill>
                <a:latin typeface="Bryndan Write Bold"/>
              </a:rPr>
              <a:t>      full connection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63D15-7434-2001-F246-C3B5CC2CC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372" y="3927532"/>
            <a:ext cx="11201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93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51588" y="-914297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6" y="0"/>
                </a:lnTo>
                <a:lnTo>
                  <a:pt x="4947446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7120" y="1291502"/>
            <a:ext cx="16833760" cy="8297081"/>
          </a:xfrm>
          <a:custGeom>
            <a:avLst/>
            <a:gdLst/>
            <a:ahLst/>
            <a:cxnLst/>
            <a:rect l="l" t="t" r="r" b="b"/>
            <a:pathLst>
              <a:path w="16833760" h="8297081">
                <a:moveTo>
                  <a:pt x="0" y="0"/>
                </a:moveTo>
                <a:lnTo>
                  <a:pt x="16833760" y="0"/>
                </a:lnTo>
                <a:lnTo>
                  <a:pt x="16833760" y="8297081"/>
                </a:lnTo>
                <a:lnTo>
                  <a:pt x="0" y="8297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09" r="-435" b="-189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70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51588" y="-914297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6" y="0"/>
                </a:lnTo>
                <a:lnTo>
                  <a:pt x="4947446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 descr="A screen shot of a computer program">
            <a:extLst>
              <a:ext uri="{FF2B5EF4-FFF2-40B4-BE49-F238E27FC236}">
                <a16:creationId xmlns:a16="http://schemas.microsoft.com/office/drawing/2014/main" id="{134C3491-64ED-C0FD-4284-20DF54988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1962704"/>
            <a:ext cx="13008233" cy="73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92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3191" y="2247900"/>
            <a:ext cx="7430386" cy="7691342"/>
          </a:xfrm>
          <a:custGeom>
            <a:avLst/>
            <a:gdLst/>
            <a:ahLst/>
            <a:cxnLst/>
            <a:rect l="l" t="t" r="r" b="b"/>
            <a:pathLst>
              <a:path w="7430386" h="7691342">
                <a:moveTo>
                  <a:pt x="0" y="0"/>
                </a:moveTo>
                <a:lnTo>
                  <a:pt x="7430385" y="0"/>
                </a:lnTo>
                <a:lnTo>
                  <a:pt x="7430385" y="7691342"/>
                </a:lnTo>
                <a:lnTo>
                  <a:pt x="0" y="7691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43367" y="537527"/>
            <a:ext cx="93300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Neural Network Architecture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06251" y="585384"/>
            <a:ext cx="1133594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Neural Network Training and Evaluation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BF740BB0-B564-F4D2-CD6D-F94677EB8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720" y="3317746"/>
            <a:ext cx="11335941" cy="60479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35842" y="2014145"/>
            <a:ext cx="12216316" cy="6258711"/>
          </a:xfrm>
          <a:custGeom>
            <a:avLst/>
            <a:gdLst/>
            <a:ahLst/>
            <a:cxnLst/>
            <a:rect l="l" t="t" r="r" b="b"/>
            <a:pathLst>
              <a:path w="12216316" h="6258711">
                <a:moveTo>
                  <a:pt x="0" y="0"/>
                </a:moveTo>
                <a:lnTo>
                  <a:pt x="12216316" y="0"/>
                </a:lnTo>
                <a:lnTo>
                  <a:pt x="12216316" y="6258710"/>
                </a:lnTo>
                <a:lnTo>
                  <a:pt x="0" y="625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57123" y="307327"/>
            <a:ext cx="9838576" cy="161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AFAFA"/>
                </a:solidFill>
                <a:latin typeface="Bryndan Write"/>
              </a:rPr>
              <a:t>Training and Validation Accuracy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35842" y="2014145"/>
            <a:ext cx="12216316" cy="6258711"/>
          </a:xfrm>
          <a:custGeom>
            <a:avLst/>
            <a:gdLst/>
            <a:ahLst/>
            <a:cxnLst/>
            <a:rect l="l" t="t" r="r" b="b"/>
            <a:pathLst>
              <a:path w="12216316" h="6258711">
                <a:moveTo>
                  <a:pt x="0" y="0"/>
                </a:moveTo>
                <a:lnTo>
                  <a:pt x="12216316" y="0"/>
                </a:lnTo>
                <a:lnTo>
                  <a:pt x="12216316" y="6258710"/>
                </a:lnTo>
                <a:lnTo>
                  <a:pt x="0" y="6258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57123" y="307327"/>
            <a:ext cx="9838576" cy="161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AFAFA"/>
                </a:solidFill>
                <a:latin typeface="Bryndan Write"/>
              </a:rPr>
              <a:t>Training and Validation loss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82016" y="1975421"/>
            <a:ext cx="7954811" cy="7764439"/>
          </a:xfrm>
          <a:custGeom>
            <a:avLst/>
            <a:gdLst/>
            <a:ahLst/>
            <a:cxnLst/>
            <a:rect l="l" t="t" r="r" b="b"/>
            <a:pathLst>
              <a:path w="7954811" h="7764439">
                <a:moveTo>
                  <a:pt x="0" y="0"/>
                </a:moveTo>
                <a:lnTo>
                  <a:pt x="7954811" y="0"/>
                </a:lnTo>
                <a:lnTo>
                  <a:pt x="7954811" y="7764439"/>
                </a:lnTo>
                <a:lnTo>
                  <a:pt x="0" y="7764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33080" y="669277"/>
            <a:ext cx="12217707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AFAFA"/>
                </a:solidFill>
                <a:latin typeface="Bryndan Write"/>
              </a:rPr>
              <a:t>Prediction using trained model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1391118">
            <a:off x="12288194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6" y="0"/>
                </a:lnTo>
                <a:lnTo>
                  <a:pt x="3665666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79330">
            <a:off x="-712187" y="933566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8990" y="8317357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0" y="0"/>
                </a:lnTo>
                <a:lnTo>
                  <a:pt x="789010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1" y="-607767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53251" y="-1017056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02731" y="1200150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AFAFA"/>
                </a:solidFill>
                <a:latin typeface="Bryndan Write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7161" y="2277038"/>
            <a:ext cx="15420062" cy="7993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6"/>
              </a:lnSpc>
            </a:pPr>
            <a:endParaRPr dirty="0"/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 dirty="0">
                <a:solidFill>
                  <a:srgbClr val="FFFFFF"/>
                </a:solidFill>
                <a:latin typeface="Canva Sans Bold"/>
              </a:rPr>
              <a:t>We were able to create and train a model that gives us very high accuracy.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 dirty="0">
                <a:solidFill>
                  <a:srgbClr val="FFFFFF"/>
                </a:solidFill>
                <a:latin typeface="Canva Sans Bold"/>
              </a:rPr>
              <a:t>The neural network model has been trained for 20 epochs. The training accuracy has improved over the epochs, reaching around 93.98%, and the validation accuracy has also improved, reaching about 92.52%. 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 dirty="0">
                <a:solidFill>
                  <a:srgbClr val="FFFFFF"/>
                </a:solidFill>
                <a:latin typeface="Canva Sans Bold"/>
              </a:rPr>
              <a:t>This indicates that the model is learning from the data and is able to generalize well to unseen validation data.</a:t>
            </a:r>
          </a:p>
          <a:p>
            <a:pPr>
              <a:lnSpc>
                <a:spcPts val="6326"/>
              </a:lnSpc>
            </a:pPr>
            <a:endParaRPr lang="en-US" sz="3514" dirty="0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1391118">
            <a:off x="12288194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6" y="0"/>
                </a:lnTo>
                <a:lnTo>
                  <a:pt x="3665666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79330">
            <a:off x="-712187" y="933566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8990" y="8317357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0" y="0"/>
                </a:lnTo>
                <a:lnTo>
                  <a:pt x="789010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1" y="-607767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53251" y="-1017056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02731" y="1200150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AFAFA"/>
                </a:solidFill>
                <a:latin typeface="Bryndan Write"/>
              </a:rPr>
              <a:t>Limitations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7161" y="2277038"/>
            <a:ext cx="15420062" cy="393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6"/>
              </a:lnSpc>
            </a:pPr>
            <a:endParaRPr/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Small dataset size 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 Limited diversity in training data 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 Class imbalance between tumor and non-tumor samples </a:t>
            </a:r>
          </a:p>
          <a:p>
            <a:pPr>
              <a:lnSpc>
                <a:spcPts val="6326"/>
              </a:lnSpc>
            </a:pPr>
            <a:endParaRPr lang="en-US" sz="3514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94969" y="832724"/>
            <a:ext cx="9640627" cy="116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9"/>
              </a:lnSpc>
            </a:pPr>
            <a:r>
              <a:rPr lang="en-US" sz="7699">
                <a:solidFill>
                  <a:srgbClr val="FFFFFF"/>
                </a:solidFill>
                <a:latin typeface="Bryndan Write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19469" y="1315059"/>
            <a:ext cx="13716127" cy="747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7"/>
              </a:lnSpc>
            </a:pPr>
            <a:endParaRPr/>
          </a:p>
          <a:p>
            <a:pPr marL="775315" lvl="1" indent="-387657">
              <a:lnSpc>
                <a:spcPts val="6607"/>
              </a:lnSpc>
              <a:buFont typeface="Arial"/>
              <a:buChar char="•"/>
            </a:pPr>
            <a:r>
              <a:rPr lang="en-US" sz="3591">
                <a:solidFill>
                  <a:srgbClr val="FFFFFF"/>
                </a:solidFill>
                <a:latin typeface="Canva Sans Bold"/>
              </a:rPr>
              <a:t>A brain tumor is a collection, or mass, of abnormal cells in your brain.</a:t>
            </a:r>
          </a:p>
          <a:p>
            <a:pPr marL="775315" lvl="1" indent="-387657">
              <a:lnSpc>
                <a:spcPts val="6607"/>
              </a:lnSpc>
              <a:buFont typeface="Arial"/>
              <a:buChar char="•"/>
            </a:pPr>
            <a:r>
              <a:rPr lang="en-US" sz="3591">
                <a:solidFill>
                  <a:srgbClr val="FFFFFF"/>
                </a:solidFill>
                <a:latin typeface="Canva Sans Bold"/>
              </a:rPr>
              <a:t>It is caused by a group of tissues that grows irregularly in the brain. Recently it has become a major cause of death.</a:t>
            </a:r>
          </a:p>
          <a:p>
            <a:pPr marL="775315" lvl="1" indent="-387657">
              <a:lnSpc>
                <a:spcPts val="6607"/>
              </a:lnSpc>
              <a:buFont typeface="Arial"/>
              <a:buChar char="•"/>
            </a:pPr>
            <a:r>
              <a:rPr lang="en-US" sz="3591">
                <a:solidFill>
                  <a:srgbClr val="FFFFFF"/>
                </a:solidFill>
                <a:latin typeface="Canva Sans Bold"/>
              </a:rPr>
              <a:t>It is one of the most dangerous diseases which requires early and accurate detection methods.</a:t>
            </a:r>
          </a:p>
          <a:p>
            <a:pPr marL="775315" lvl="1" indent="-387657">
              <a:lnSpc>
                <a:spcPts val="6607"/>
              </a:lnSpc>
              <a:buFont typeface="Arial"/>
              <a:buChar char="•"/>
            </a:pPr>
            <a:r>
              <a:rPr lang="en-US" sz="3591">
                <a:solidFill>
                  <a:srgbClr val="FFFFFF"/>
                </a:solidFill>
                <a:latin typeface="Canva Sans Bold"/>
              </a:rPr>
              <a:t>Brain tumors can be cancerous (malignant) or noncancerous (benign).</a:t>
            </a:r>
          </a:p>
        </p:txBody>
      </p:sp>
      <p:sp>
        <p:nvSpPr>
          <p:cNvPr id="5" name="Freeform 5"/>
          <p:cNvSpPr/>
          <p:nvPr/>
        </p:nvSpPr>
        <p:spPr>
          <a:xfrm rot="1353809">
            <a:off x="15739572" y="2533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7847">
            <a:off x="16121929" y="8666610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7" y="0"/>
                </a:lnTo>
                <a:lnTo>
                  <a:pt x="1902177" y="1859370"/>
                </a:lnTo>
                <a:lnTo>
                  <a:pt x="0" y="1859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3488">
            <a:off x="849482" y="576245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8676" y="9035537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1391118">
            <a:off x="12288194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6" y="0"/>
                </a:lnTo>
                <a:lnTo>
                  <a:pt x="3665666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79330">
            <a:off x="-712187" y="933566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8990" y="8317357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0" y="0"/>
                </a:lnTo>
                <a:lnTo>
                  <a:pt x="789010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1" y="-607767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53251" y="-1017056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46750" y="1323594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AFAFA"/>
                </a:solidFill>
                <a:latin typeface="Bryndan Write"/>
              </a:rPr>
              <a:t>future work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7161" y="2277038"/>
            <a:ext cx="15420062" cy="633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6"/>
              </a:lnSpc>
            </a:pPr>
            <a:endParaRPr/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Expand the dataset with more patients to improve generalization 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 Include multiple tumor types for a comprehensive model 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 Implement ensemble modeling by combining various CNN architectures 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Deploy the trained model in a clinical setting for real-world validation </a:t>
            </a:r>
          </a:p>
          <a:p>
            <a:pPr>
              <a:lnSpc>
                <a:spcPts val="6326"/>
              </a:lnSpc>
            </a:pPr>
            <a:endParaRPr lang="en-US" sz="3514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1391118">
            <a:off x="12288194" y="-291547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6" y="0"/>
                </a:lnTo>
                <a:lnTo>
                  <a:pt x="3665666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979330">
            <a:off x="-712187" y="933566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8990" y="8317357"/>
            <a:ext cx="789010" cy="1764347"/>
          </a:xfrm>
          <a:custGeom>
            <a:avLst/>
            <a:gdLst/>
            <a:ahLst/>
            <a:cxnLst/>
            <a:rect l="l" t="t" r="r" b="b"/>
            <a:pathLst>
              <a:path w="789010" h="1764347">
                <a:moveTo>
                  <a:pt x="0" y="0"/>
                </a:moveTo>
                <a:lnTo>
                  <a:pt x="789010" y="0"/>
                </a:lnTo>
                <a:lnTo>
                  <a:pt x="789010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1" y="-607767"/>
            <a:ext cx="1600479" cy="2057400"/>
          </a:xfrm>
          <a:custGeom>
            <a:avLst/>
            <a:gdLst/>
            <a:ahLst/>
            <a:cxnLst/>
            <a:rect l="l" t="t" r="r" b="b"/>
            <a:pathLst>
              <a:path w="1600479" h="2057400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553251" y="-1017056"/>
            <a:ext cx="2999781" cy="2955685"/>
          </a:xfrm>
          <a:custGeom>
            <a:avLst/>
            <a:gdLst/>
            <a:ahLst/>
            <a:cxnLst/>
            <a:rect l="l" t="t" r="r" b="b"/>
            <a:pathLst>
              <a:path w="2999781" h="2955685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02731" y="1200150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AFAFA"/>
                </a:solidFill>
                <a:latin typeface="Bryndan Write"/>
              </a:rPr>
              <a:t>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78586" y="2277038"/>
            <a:ext cx="15420062" cy="5532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6"/>
              </a:lnSpc>
            </a:pPr>
            <a:endParaRPr/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https://www.kaggle.com/code/loaiabdalslam/brain-tumor-detection-cnn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https://www.ncbi.nlm.nih.gov/pmc/articles/PMC9468505/</a:t>
            </a:r>
          </a:p>
          <a:p>
            <a:pPr marL="758842" lvl="1" indent="-379421">
              <a:lnSpc>
                <a:spcPts val="6326"/>
              </a:lnSpc>
              <a:buFont typeface="Arial"/>
              <a:buChar char="•"/>
            </a:pPr>
            <a:r>
              <a:rPr lang="en-US" sz="3514">
                <a:solidFill>
                  <a:srgbClr val="FFFFFF"/>
                </a:solidFill>
                <a:latin typeface="Canva Sans Bold"/>
              </a:rPr>
              <a:t>https://ieeexplore.ieee.org/document/8934561</a:t>
            </a:r>
          </a:p>
          <a:p>
            <a:pPr>
              <a:lnSpc>
                <a:spcPts val="6326"/>
              </a:lnSpc>
            </a:pPr>
            <a:endParaRPr lang="en-US" sz="3514">
              <a:solidFill>
                <a:srgbClr val="FFFFFF"/>
              </a:solidFill>
              <a:latin typeface="Canva Sans Bold"/>
            </a:endParaRPr>
          </a:p>
          <a:p>
            <a:pPr>
              <a:lnSpc>
                <a:spcPts val="6326"/>
              </a:lnSpc>
            </a:pPr>
            <a:endParaRPr lang="en-US" sz="3514">
              <a:solidFill>
                <a:srgbClr val="FFFFFF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52046" y="3125259"/>
            <a:ext cx="15213156" cy="4167030"/>
          </a:xfrm>
          <a:custGeom>
            <a:avLst/>
            <a:gdLst/>
            <a:ahLst/>
            <a:cxnLst/>
            <a:rect l="l" t="t" r="r" b="b"/>
            <a:pathLst>
              <a:path w="15213156" h="4167030">
                <a:moveTo>
                  <a:pt x="0" y="0"/>
                </a:moveTo>
                <a:lnTo>
                  <a:pt x="15213155" y="0"/>
                </a:lnTo>
                <a:lnTo>
                  <a:pt x="15213155" y="4167030"/>
                </a:lnTo>
                <a:lnTo>
                  <a:pt x="0" y="4167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148789" b="-60784"/>
            </a:stretch>
          </a:blipFill>
        </p:spPr>
      </p:sp>
      <p:sp>
        <p:nvSpPr>
          <p:cNvPr id="4" name="Freeform 4"/>
          <p:cNvSpPr/>
          <p:nvPr/>
        </p:nvSpPr>
        <p:spPr>
          <a:xfrm rot="721296">
            <a:off x="6325472" y="2407815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-12127" y="1486799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88494" y="4842638"/>
            <a:ext cx="13740260" cy="140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0"/>
              </a:lnSpc>
            </a:pPr>
            <a:r>
              <a:rPr lang="en-US" sz="12086">
                <a:solidFill>
                  <a:srgbClr val="000000"/>
                </a:solidFill>
                <a:latin typeface="Gochi Hand"/>
              </a:rPr>
              <a:t>Data Analysis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4844150" y="6569227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91370" y="1028700"/>
            <a:ext cx="9705260" cy="2658365"/>
          </a:xfrm>
          <a:custGeom>
            <a:avLst/>
            <a:gdLst/>
            <a:ahLst/>
            <a:cxnLst/>
            <a:rect l="l" t="t" r="r" b="b"/>
            <a:pathLst>
              <a:path w="9705260" h="2658365">
                <a:moveTo>
                  <a:pt x="0" y="0"/>
                </a:moveTo>
                <a:lnTo>
                  <a:pt x="9705260" y="0"/>
                </a:lnTo>
                <a:lnTo>
                  <a:pt x="9705260" y="2658365"/>
                </a:lnTo>
                <a:lnTo>
                  <a:pt x="0" y="2658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148789" b="-60784"/>
            </a:stretch>
          </a:blipFill>
        </p:spPr>
      </p:sp>
      <p:sp>
        <p:nvSpPr>
          <p:cNvPr id="4" name="Freeform 4"/>
          <p:cNvSpPr/>
          <p:nvPr/>
        </p:nvSpPr>
        <p:spPr>
          <a:xfrm rot="721296">
            <a:off x="6325472" y="2407815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2273829" y="661908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87259" y="2023788"/>
            <a:ext cx="10913483" cy="1101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Data Source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67102" y="2503315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49691" y="4880569"/>
            <a:ext cx="987921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We have taken through Kaggle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7378" y="6361628"/>
            <a:ext cx="16357241" cy="1393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2"/>
              </a:lnSpc>
            </a:pPr>
            <a:r>
              <a:rPr lang="en-US" sz="4001">
                <a:solidFill>
                  <a:srgbClr val="FFFFFF"/>
                </a:solidFill>
                <a:latin typeface="Canva Sans"/>
              </a:rPr>
              <a:t>https://www.kaggle.com/code/arkalodh/brain-tumor-detection-classification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5984" y="132345"/>
            <a:ext cx="17756031" cy="4863549"/>
          </a:xfrm>
          <a:custGeom>
            <a:avLst/>
            <a:gdLst/>
            <a:ahLst/>
            <a:cxnLst/>
            <a:rect l="l" t="t" r="r" b="b"/>
            <a:pathLst>
              <a:path w="17756031" h="4863549">
                <a:moveTo>
                  <a:pt x="0" y="0"/>
                </a:moveTo>
                <a:lnTo>
                  <a:pt x="17756032" y="0"/>
                </a:lnTo>
                <a:lnTo>
                  <a:pt x="17756032" y="4863548"/>
                </a:lnTo>
                <a:lnTo>
                  <a:pt x="0" y="4863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148789" b="-6078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9022"/>
            <a:ext cx="16230600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This dataset contains 7023 images of human brain MRI images which are classified into 4 classes: glioma - meningioma - no tumor and pituitary.</a:t>
            </a:r>
          </a:p>
        </p:txBody>
      </p:sp>
      <p:pic>
        <p:nvPicPr>
          <p:cNvPr id="7" name="Picture 6" descr="A close-up of a brain">
            <a:extLst>
              <a:ext uri="{FF2B5EF4-FFF2-40B4-BE49-F238E27FC236}">
                <a16:creationId xmlns:a16="http://schemas.microsoft.com/office/drawing/2014/main" id="{D75FC361-F456-677A-EEC3-2A1926C4F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99" y="5905500"/>
            <a:ext cx="13944600" cy="37157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44281" y="1828122"/>
            <a:ext cx="9195225" cy="7101594"/>
          </a:xfrm>
          <a:custGeom>
            <a:avLst/>
            <a:gdLst/>
            <a:ahLst/>
            <a:cxnLst/>
            <a:rect l="l" t="t" r="r" b="b"/>
            <a:pathLst>
              <a:path w="9195225" h="7101594">
                <a:moveTo>
                  <a:pt x="0" y="0"/>
                </a:moveTo>
                <a:lnTo>
                  <a:pt x="9195225" y="0"/>
                </a:lnTo>
                <a:lnTo>
                  <a:pt x="9195225" y="7101595"/>
                </a:lnTo>
                <a:lnTo>
                  <a:pt x="0" y="7101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61982" y="537527"/>
            <a:ext cx="59598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Data Preprocesing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19530" y="4023185"/>
            <a:ext cx="13943227" cy="2855174"/>
          </a:xfrm>
          <a:custGeom>
            <a:avLst/>
            <a:gdLst/>
            <a:ahLst/>
            <a:cxnLst/>
            <a:rect l="l" t="t" r="r" b="b"/>
            <a:pathLst>
              <a:path w="13943227" h="2855174">
                <a:moveTo>
                  <a:pt x="0" y="0"/>
                </a:moveTo>
                <a:lnTo>
                  <a:pt x="13943227" y="0"/>
                </a:lnTo>
                <a:lnTo>
                  <a:pt x="13943227" y="2855173"/>
                </a:lnTo>
                <a:lnTo>
                  <a:pt x="0" y="285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71855" y="1200150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FAFAFA"/>
                </a:solidFill>
                <a:latin typeface="Bryndan Write"/>
              </a:rPr>
              <a:t>Data Shuffling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52491" y="2117817"/>
            <a:ext cx="10543362" cy="7926128"/>
          </a:xfrm>
          <a:custGeom>
            <a:avLst/>
            <a:gdLst/>
            <a:ahLst/>
            <a:cxnLst/>
            <a:rect l="l" t="t" r="r" b="b"/>
            <a:pathLst>
              <a:path w="10543362" h="7926128">
                <a:moveTo>
                  <a:pt x="0" y="0"/>
                </a:moveTo>
                <a:lnTo>
                  <a:pt x="10543362" y="0"/>
                </a:lnTo>
                <a:lnTo>
                  <a:pt x="10543362" y="7926128"/>
                </a:lnTo>
                <a:lnTo>
                  <a:pt x="0" y="792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19932" y="141605"/>
            <a:ext cx="99153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Tumor Types Distribution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482</Words>
  <Application>Microsoft Office PowerPoint</Application>
  <PresentationFormat>Custom</PresentationFormat>
  <Paragraphs>74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Arial</vt:lpstr>
      <vt:lpstr>Bryndan Write Bold</vt:lpstr>
      <vt:lpstr>Gochi Hand</vt:lpstr>
      <vt:lpstr>Canva Sans Bold</vt:lpstr>
      <vt:lpstr>Canva Sans</vt:lpstr>
      <vt:lpstr>Bryndan Write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Doodle Group Project Presentation</dc:title>
  <dc:creator>syed roman</dc:creator>
  <cp:lastModifiedBy>syed roman</cp:lastModifiedBy>
  <cp:revision>3</cp:revision>
  <dcterms:created xsi:type="dcterms:W3CDTF">2006-08-16T00:00:00Z</dcterms:created>
  <dcterms:modified xsi:type="dcterms:W3CDTF">2023-08-18T01:09:00Z</dcterms:modified>
  <dc:identifier>DAFq-oSMjRM</dc:identifier>
</cp:coreProperties>
</file>